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3" r:id="rId11"/>
    <p:sldId id="272" r:id="rId12"/>
    <p:sldId id="271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62" r:id="rId29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592" y="-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7534" y="359997"/>
            <a:ext cx="8299265" cy="1470025"/>
          </a:xfrm>
        </p:spPr>
        <p:txBody>
          <a:bodyPr anchor="t"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7200" y="4473135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87535" y="6362255"/>
            <a:ext cx="2133600" cy="365125"/>
          </a:xfrm>
        </p:spPr>
        <p:txBody>
          <a:bodyPr/>
          <a:lstStyle/>
          <a:p>
            <a:fld id="{2E0E4246-E8F1-8B40-A618-E3D495CC0660}" type="datetimeFigureOut">
              <a:rPr lang="de-DE" smtClean="0"/>
              <a:t>30.01.14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3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30.01.14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9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30.01.14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30.01.14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9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22313" y="6356350"/>
            <a:ext cx="2133600" cy="365125"/>
          </a:xfrm>
        </p:spPr>
        <p:txBody>
          <a:bodyPr/>
          <a:lstStyle/>
          <a:p>
            <a:fld id="{2E0E4246-E8F1-8B40-A618-E3D495CC0660}" type="datetimeFigureOut">
              <a:rPr lang="de-DE" smtClean="0"/>
              <a:t>30.01.14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361113" y="6356350"/>
            <a:ext cx="2133600" cy="365125"/>
          </a:xfrm>
        </p:spPr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6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8801" y="1600200"/>
            <a:ext cx="41069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2037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88801" y="6362255"/>
            <a:ext cx="2133600" cy="365125"/>
          </a:xfrm>
        </p:spPr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fld id="{2E0E4246-E8F1-8B40-A618-E3D495CC0660}" type="datetimeFigureOut">
              <a:rPr lang="de-DE" smtClean="0"/>
              <a:pPr/>
              <a:t>30.01.14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718301" y="6356350"/>
            <a:ext cx="2133600" cy="365125"/>
          </a:xfrm>
        </p:spPr>
        <p:txBody>
          <a:bodyPr/>
          <a:lstStyle>
            <a:lvl1pPr>
              <a:defRPr>
                <a:latin typeface="Contrast Limited Adapted Histogram Equialization"/>
                <a:cs typeface="Contrast Limited Adapted Histogram Equialization"/>
              </a:defRPr>
            </a:lvl1pPr>
          </a:lstStyle>
          <a:p>
            <a:fld id="{53B53829-8088-BD48-A054-DD8E97F07FC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077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30.01.14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33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30.01.14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4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30.01.14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0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30.01.14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30.01.14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88801" y="360000"/>
            <a:ext cx="846310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8801" y="1651365"/>
            <a:ext cx="8463100" cy="4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1205" y="6362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E4246-E8F1-8B40-A618-E3D495CC0660}" type="datetimeFigureOut">
              <a:rPr lang="de-DE" smtClean="0"/>
              <a:t>30.01.14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3829-8088-BD48-A054-DD8E97F07FC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35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404040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dirty="0" err="1" smtClean="0"/>
              <a:t>Door</a:t>
            </a:r>
            <a:r>
              <a:rPr lang="de-DE" sz="4000" dirty="0" smtClean="0"/>
              <a:t> </a:t>
            </a:r>
            <a:r>
              <a:rPr lang="de-DE" sz="4000" dirty="0" err="1" smtClean="0"/>
              <a:t>Tracked</a:t>
            </a:r>
            <a:r>
              <a:rPr lang="de-DE" sz="4000" dirty="0" smtClean="0"/>
              <a:t> </a:t>
            </a:r>
            <a:br>
              <a:rPr lang="de-DE" sz="4000" dirty="0" smtClean="0"/>
            </a:br>
            <a:r>
              <a:rPr lang="de-DE" sz="4000" dirty="0" err="1" smtClean="0"/>
              <a:t>Augmented</a:t>
            </a:r>
            <a:r>
              <a:rPr lang="de-DE" sz="4000" dirty="0" smtClean="0"/>
              <a:t> Reality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David </a:t>
            </a:r>
            <a:r>
              <a:rPr lang="de-DE" dirty="0" err="1" smtClean="0"/>
              <a:t>Kron</a:t>
            </a:r>
            <a:r>
              <a:rPr lang="de-DE" dirty="0" smtClean="0"/>
              <a:t> &amp; Mato Ilic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9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MSAC</a:t>
            </a:r>
            <a:endParaRPr lang="de-DE" dirty="0"/>
          </a:p>
        </p:txBody>
      </p:sp>
      <p:pic>
        <p:nvPicPr>
          <p:cNvPr id="4" name="Bild 3" descr="Bildschirmfoto 2014-01-28 um 16.2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1" y="1098390"/>
            <a:ext cx="6172200" cy="56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Door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pic>
        <p:nvPicPr>
          <p:cNvPr id="4" name="Bild 3" descr="seg-jo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01" y="1144800"/>
            <a:ext cx="3906974" cy="5468400"/>
          </a:xfrm>
          <a:prstGeom prst="rect">
            <a:avLst/>
          </a:prstGeom>
        </p:spPr>
      </p:pic>
      <p:pic>
        <p:nvPicPr>
          <p:cNvPr id="5" name="Bild 4" descr="Bildschirmfoto 2014-01-28 um 16.49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144430"/>
            <a:ext cx="3648128" cy="54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3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Door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pic>
        <p:nvPicPr>
          <p:cNvPr id="4" name="Bild 3" descr="seg-g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143000"/>
            <a:ext cx="3902837" cy="5455799"/>
          </a:xfrm>
          <a:prstGeom prst="rect">
            <a:avLst/>
          </a:prstGeom>
        </p:spPr>
      </p:pic>
      <p:pic>
        <p:nvPicPr>
          <p:cNvPr id="5" name="Bild 4" descr="seg-detec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00" y="1143000"/>
            <a:ext cx="3907884" cy="54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Projektion</a:t>
            </a:r>
            <a:endParaRPr lang="de-DE" dirty="0"/>
          </a:p>
        </p:txBody>
      </p:sp>
      <p:pic>
        <p:nvPicPr>
          <p:cNvPr id="4" name="Inhaltsplatzhalter 3" descr="projection-screen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49" t="4389" r="10049" b="1861"/>
          <a:stretch/>
        </p:blipFill>
        <p:spPr>
          <a:xfrm>
            <a:off x="388801" y="1638300"/>
            <a:ext cx="6824799" cy="5118100"/>
          </a:xfrm>
        </p:spPr>
      </p:pic>
    </p:spTree>
    <p:extLst>
      <p:ext uri="{BB962C8B-B14F-4D97-AF65-F5344CB8AC3E}">
        <p14:creationId xmlns:p14="http://schemas.microsoft.com/office/powerpoint/2010/main" val="235211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Weltkoordinatensystem</a:t>
            </a:r>
          </a:p>
          <a:p>
            <a:r>
              <a:rPr lang="de-DE" dirty="0" smtClean="0"/>
              <a:t>Kamerakoordinatensystem</a:t>
            </a:r>
          </a:p>
          <a:p>
            <a:r>
              <a:rPr lang="de-DE" dirty="0" smtClean="0"/>
              <a:t>Bildkoordinatensystem</a:t>
            </a:r>
          </a:p>
          <a:p>
            <a:r>
              <a:rPr lang="de-DE" dirty="0"/>
              <a:t>Objektkoordinatensystem</a:t>
            </a:r>
          </a:p>
        </p:txBody>
      </p:sp>
    </p:spTree>
    <p:extLst>
      <p:ext uri="{BB962C8B-B14F-4D97-AF65-F5344CB8AC3E}">
        <p14:creationId xmlns:p14="http://schemas.microsoft.com/office/powerpoint/2010/main" val="1038176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1231900"/>
            <a:ext cx="7626425" cy="501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Koordinatensysteme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Transformation: Überführung vom </a:t>
            </a:r>
            <a:r>
              <a:rPr lang="de-DE" dirty="0" smtClean="0"/>
              <a:t>einen</a:t>
            </a:r>
            <a:br>
              <a:rPr lang="de-DE" dirty="0" smtClean="0"/>
            </a:br>
            <a:r>
              <a:rPr lang="de-DE" dirty="0" smtClean="0"/>
              <a:t>zum </a:t>
            </a:r>
            <a:r>
              <a:rPr lang="de-DE" dirty="0"/>
              <a:t>anderen </a:t>
            </a:r>
            <a:r>
              <a:rPr lang="de-DE" dirty="0" smtClean="0"/>
              <a:t>Koordinatensystem</a:t>
            </a:r>
          </a:p>
          <a:p>
            <a:r>
              <a:rPr lang="de-DE" dirty="0"/>
              <a:t>Transformation = Rotation + </a:t>
            </a:r>
            <a:r>
              <a:rPr lang="de-DE" dirty="0" smtClean="0"/>
              <a:t>Translation</a:t>
            </a:r>
          </a:p>
          <a:p>
            <a:r>
              <a:rPr lang="de-DE" dirty="0"/>
              <a:t>Transformation wird mittels kombinierter 4x4 Transformationsmatrix dargestellt</a:t>
            </a:r>
          </a:p>
        </p:txBody>
      </p:sp>
    </p:spTree>
    <p:extLst>
      <p:ext uri="{BB962C8B-B14F-4D97-AF65-F5344CB8AC3E}">
        <p14:creationId xmlns:p14="http://schemas.microsoft.com/office/powerpoint/2010/main" val="306650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Projektionsmodell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Pinhole</a:t>
            </a:r>
            <a:r>
              <a:rPr lang="de-DE" dirty="0"/>
              <a:t>-</a:t>
            </a:r>
            <a:r>
              <a:rPr lang="de-DE" dirty="0" smtClean="0"/>
              <a:t>Kameramodell</a:t>
            </a:r>
          </a:p>
          <a:p>
            <a:r>
              <a:rPr lang="de-DE" dirty="0"/>
              <a:t>Intrinsische und extrinsische </a:t>
            </a:r>
            <a:r>
              <a:rPr lang="de-DE" dirty="0" err="1"/>
              <a:t>Paramete</a:t>
            </a:r>
            <a:endParaRPr lang="de-DE" dirty="0"/>
          </a:p>
        </p:txBody>
      </p:sp>
      <p:pic>
        <p:nvPicPr>
          <p:cNvPr id="4" name="Bild 3" descr="Pojektionsmode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76" y="3065146"/>
            <a:ext cx="5630448" cy="30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15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Pose Estimation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Grundlage </a:t>
            </a:r>
            <a:r>
              <a:rPr lang="de-DE" dirty="0" err="1"/>
              <a:t>Chessboard</a:t>
            </a:r>
            <a:r>
              <a:rPr lang="de-DE" dirty="0"/>
              <a:t> mit Erweiterung </a:t>
            </a:r>
            <a:r>
              <a:rPr lang="de-DE" dirty="0" smtClean="0"/>
              <a:t>Tür</a:t>
            </a:r>
          </a:p>
          <a:p>
            <a:r>
              <a:rPr lang="de-DE" dirty="0" smtClean="0"/>
              <a:t>Projektionsmodell</a:t>
            </a:r>
          </a:p>
          <a:p>
            <a:r>
              <a:rPr lang="de-DE" dirty="0"/>
              <a:t>Kameramatrix bekannt, wir gehen von einer kalibrierten Kamera </a:t>
            </a:r>
            <a:r>
              <a:rPr lang="de-DE" dirty="0" smtClean="0"/>
              <a:t>aus</a:t>
            </a:r>
          </a:p>
          <a:p>
            <a:r>
              <a:rPr lang="de-DE" dirty="0"/>
              <a:t>Bild- und Objektpunkte </a:t>
            </a:r>
            <a:r>
              <a:rPr lang="de-DE" dirty="0" smtClean="0"/>
              <a:t>bekannt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sym typeface="Wingdings"/>
              </a:rPr>
              <a:t> </a:t>
            </a:r>
            <a:r>
              <a:rPr lang="de-DE" dirty="0" smtClean="0">
                <a:sym typeface="Wingdings"/>
              </a:rPr>
              <a:t>Ermittlung </a:t>
            </a:r>
            <a:r>
              <a:rPr lang="de-DE" dirty="0">
                <a:sym typeface="Wingdings"/>
              </a:rPr>
              <a:t>der Matrix [R | t]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447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Perspective</a:t>
            </a:r>
            <a:r>
              <a:rPr lang="de-DE" dirty="0"/>
              <a:t>-</a:t>
            </a:r>
            <a:r>
              <a:rPr lang="de-DE" dirty="0" err="1"/>
              <a:t>n</a:t>
            </a:r>
            <a:r>
              <a:rPr lang="de-DE" dirty="0"/>
              <a:t>-Point Problem (</a:t>
            </a:r>
            <a:r>
              <a:rPr lang="de-DE" dirty="0" err="1"/>
              <a:t>PnP</a:t>
            </a:r>
            <a:r>
              <a:rPr lang="de-DE" dirty="0"/>
              <a:t>)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Methode zum finden von 2D-</a:t>
            </a:r>
            <a:r>
              <a:rPr lang="de-DE" dirty="0" smtClean="0"/>
              <a:t>3D</a:t>
            </a:r>
            <a:br>
              <a:rPr lang="de-DE" dirty="0" smtClean="0"/>
            </a:br>
            <a:r>
              <a:rPr lang="de-DE" dirty="0" smtClean="0"/>
              <a:t>Punktkorrespondenzen</a:t>
            </a:r>
          </a:p>
          <a:p>
            <a:r>
              <a:rPr lang="de-DE" dirty="0"/>
              <a:t>2D Punkte: Koordinaten der detektierten Objektpunkte in der </a:t>
            </a:r>
            <a:r>
              <a:rPr lang="de-DE" dirty="0" smtClean="0"/>
              <a:t>Bildebene</a:t>
            </a:r>
          </a:p>
          <a:p>
            <a:r>
              <a:rPr lang="de-DE" dirty="0"/>
              <a:t>3D Punkte: modellierte Punkte im </a:t>
            </a:r>
            <a:r>
              <a:rPr lang="de-DE" dirty="0" smtClean="0"/>
              <a:t>Objektkoordinatensystem</a:t>
            </a:r>
          </a:p>
          <a:p>
            <a:r>
              <a:rPr lang="de-DE" dirty="0"/>
              <a:t>Unbekannte = extrinsische </a:t>
            </a:r>
            <a:r>
              <a:rPr lang="de-DE" dirty="0" smtClean="0"/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219276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pic>
        <p:nvPicPr>
          <p:cNvPr id="6" name="Bild 5" descr="lochkamera_prinz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244600"/>
            <a:ext cx="777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6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Definition des Objektmodells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01" y="1054100"/>
            <a:ext cx="7575204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5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Skalierung der </a:t>
            </a:r>
            <a:r>
              <a:rPr lang="de-DE" dirty="0" smtClean="0"/>
              <a:t>Kameramatrix</a:t>
            </a:r>
          </a:p>
          <a:p>
            <a:r>
              <a:rPr lang="de-DE" dirty="0"/>
              <a:t>Unterschiedliche Koordinatensysteme zwischen OpenGL und </a:t>
            </a:r>
            <a:r>
              <a:rPr lang="de-DE" dirty="0" smtClean="0"/>
              <a:t>OpenCV</a:t>
            </a:r>
          </a:p>
          <a:p>
            <a:r>
              <a:rPr lang="de-DE" dirty="0"/>
              <a:t>Berechnungen mit </a:t>
            </a:r>
            <a:r>
              <a:rPr lang="de-DE" dirty="0" err="1"/>
              <a:t>floating</a:t>
            </a:r>
            <a:r>
              <a:rPr lang="de-DE" dirty="0"/>
              <a:t>-point Zahlen</a:t>
            </a:r>
          </a:p>
        </p:txBody>
      </p:sp>
    </p:spTree>
    <p:extLst>
      <p:ext uri="{BB962C8B-B14F-4D97-AF65-F5344CB8AC3E}">
        <p14:creationId xmlns:p14="http://schemas.microsoft.com/office/powerpoint/2010/main" val="4217322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Pose Estimation Türe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Schachbrett und Türe sind sich </a:t>
            </a:r>
            <a:r>
              <a:rPr lang="de-DE" dirty="0" smtClean="0"/>
              <a:t>ähnlich</a:t>
            </a:r>
          </a:p>
          <a:p>
            <a:r>
              <a:rPr lang="de-DE" dirty="0" err="1"/>
              <a:t>PnP</a:t>
            </a:r>
            <a:r>
              <a:rPr lang="de-DE" dirty="0"/>
              <a:t> Algorithmus </a:t>
            </a:r>
            <a:r>
              <a:rPr lang="de-DE" dirty="0" smtClean="0"/>
              <a:t>wiederverwenden</a:t>
            </a:r>
          </a:p>
          <a:p>
            <a:r>
              <a:rPr lang="de-DE" dirty="0"/>
              <a:t>Problem</a:t>
            </a:r>
            <a:r>
              <a:rPr lang="de-DE" dirty="0" smtClean="0"/>
              <a:t>: </a:t>
            </a:r>
            <a:r>
              <a:rPr lang="de-DE" dirty="0" err="1" smtClean="0"/>
              <a:t>Grössenverhältnisse</a:t>
            </a:r>
            <a:r>
              <a:rPr lang="de-DE" dirty="0" smtClean="0"/>
              <a:t> und Objektmodel</a:t>
            </a:r>
          </a:p>
          <a:p>
            <a:r>
              <a:rPr lang="de-DE" dirty="0"/>
              <a:t>Lösung: Arbeit von </a:t>
            </a:r>
            <a:r>
              <a:rPr lang="de-DE" dirty="0" err="1"/>
              <a:t>Zhengyou</a:t>
            </a:r>
            <a:r>
              <a:rPr lang="de-DE" dirty="0"/>
              <a:t> Zhang</a:t>
            </a:r>
          </a:p>
        </p:txBody>
      </p:sp>
    </p:spTree>
    <p:extLst>
      <p:ext uri="{BB962C8B-B14F-4D97-AF65-F5344CB8AC3E}">
        <p14:creationId xmlns:p14="http://schemas.microsoft.com/office/powerpoint/2010/main" val="108480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3D Darstellung</a:t>
            </a:r>
          </a:p>
        </p:txBody>
      </p:sp>
      <p:pic>
        <p:nvPicPr>
          <p:cNvPr id="7" name="Bild 6" descr="ctrp_1005_03_o+sprint_car_racing_in_3d+3d_glass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212850"/>
            <a:ext cx="67691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87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Livebild</a:t>
            </a:r>
          </a:p>
        </p:txBody>
      </p:sp>
      <p:pic>
        <p:nvPicPr>
          <p:cNvPr id="5" name="Bild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01" y="1503000"/>
            <a:ext cx="4032000" cy="28800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63" y="4699000"/>
            <a:ext cx="5102396" cy="162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4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Perspektivische Projektion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00" y="1503000"/>
            <a:ext cx="6850199" cy="1335540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0" y="3427338"/>
            <a:ext cx="8414713" cy="28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3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opencv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3363935"/>
            <a:ext cx="2425700" cy="2987848"/>
          </a:xfrm>
          <a:prstGeom prst="rect">
            <a:avLst/>
          </a:prstGeom>
        </p:spPr>
      </p:pic>
      <p:pic>
        <p:nvPicPr>
          <p:cNvPr id="6" name="Bild 5" descr="thunder_night_cutie_mark_by_silentmatten-d5lg08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438" y="1713620"/>
            <a:ext cx="3642923" cy="32467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Rendering 3D Model</a:t>
            </a:r>
          </a:p>
        </p:txBody>
      </p:sp>
      <p:pic>
        <p:nvPicPr>
          <p:cNvPr id="4" name="Bild 3" descr="OpenGL_ES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400853"/>
            <a:ext cx="5018572" cy="17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2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Demos</a:t>
            </a:r>
            <a:endParaRPr lang="de-DE" dirty="0"/>
          </a:p>
        </p:txBody>
      </p:sp>
      <p:pic>
        <p:nvPicPr>
          <p:cNvPr id="4" name="Bild 3" descr="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346200"/>
            <a:ext cx="3162300" cy="3162300"/>
          </a:xfrm>
          <a:prstGeom prst="rect">
            <a:avLst/>
          </a:prstGeom>
        </p:spPr>
      </p:pic>
      <p:pic>
        <p:nvPicPr>
          <p:cNvPr id="5" name="Bild 4" descr="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4015">
            <a:off x="2312852" y="33909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8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Ende!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Vielen Dank fürs zuhören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11334" y="1219200"/>
            <a:ext cx="1987366" cy="3898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rgbClr val="404040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de-DE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420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pic>
        <p:nvPicPr>
          <p:cNvPr id="9" name="Bild 8" descr="geometric distortion pincushion barr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0" b="56296"/>
          <a:stretch/>
        </p:blipFill>
        <p:spPr>
          <a:xfrm>
            <a:off x="388801" y="2120900"/>
            <a:ext cx="818436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1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pic>
        <p:nvPicPr>
          <p:cNvPr id="4" name="Bild 3" descr="calib-undistor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504800"/>
            <a:ext cx="5757800" cy="45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pic>
        <p:nvPicPr>
          <p:cNvPr id="4" name="Bild 3" descr="calib-checker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316164"/>
            <a:ext cx="7264157" cy="5135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4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448087"/>
              </p:ext>
            </p:extLst>
          </p:nvPr>
        </p:nvGraphicFramePr>
        <p:xfrm>
          <a:off x="388938" y="1651000"/>
          <a:ext cx="8462961" cy="445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23962"/>
                <a:gridCol w="1447800"/>
                <a:gridCol w="5791199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Parameter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Typ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Funktion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 smtClean="0"/>
                        <a:t>R</a:t>
                      </a:r>
                      <a:r>
                        <a:rPr lang="de-DE" b="0" baseline="-25000" dirty="0" smtClean="0"/>
                        <a:t>X</a:t>
                      </a:r>
                      <a:endParaRPr lang="de-DE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extrinsisch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Rotation um die x-Achse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</a:t>
                      </a:r>
                      <a:r>
                        <a:rPr lang="de-DE" baseline="-25000" dirty="0" smtClean="0"/>
                        <a:t>Y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extrinsisch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Rotation um die y-Achse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</a:t>
                      </a:r>
                      <a:r>
                        <a:rPr lang="de-DE" baseline="-25000" dirty="0" smtClean="0"/>
                        <a:t>Z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extrinsisch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Rotation um die </a:t>
                      </a:r>
                      <a:r>
                        <a:rPr lang="de-DE" dirty="0" err="1" smtClean="0"/>
                        <a:t>z</a:t>
                      </a:r>
                      <a:r>
                        <a:rPr lang="de-DE" dirty="0" smtClean="0"/>
                        <a:t>-Achse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r>
                        <a:rPr lang="de-DE" baseline="-25000" dirty="0" smtClean="0"/>
                        <a:t>X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extrinsisch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Translation in x-Richtung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r>
                        <a:rPr lang="de-DE" baseline="-25000" dirty="0" smtClean="0"/>
                        <a:t>Y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extrinsisch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Translation in </a:t>
                      </a:r>
                      <a:r>
                        <a:rPr lang="de-DE" dirty="0" err="1" smtClean="0"/>
                        <a:t>y</a:t>
                      </a:r>
                      <a:r>
                        <a:rPr lang="de-DE" dirty="0" smtClean="0"/>
                        <a:t>-Richtung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r>
                        <a:rPr lang="de-DE" baseline="-25000" dirty="0" smtClean="0"/>
                        <a:t>Z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extrinsisch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Translation in </a:t>
                      </a:r>
                      <a:r>
                        <a:rPr lang="de-DE" dirty="0" err="1" smtClean="0"/>
                        <a:t>z</a:t>
                      </a:r>
                      <a:r>
                        <a:rPr lang="de-DE" dirty="0" smtClean="0"/>
                        <a:t>-Richtung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intrinsisch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Effektive Brennweite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</a:t>
                      </a:r>
                      <a:r>
                        <a:rPr lang="de-DE" baseline="-25000" dirty="0" smtClean="0"/>
                        <a:t>X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intrinsisch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x-Wert des Bildhauptpunktes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</a:t>
                      </a:r>
                      <a:r>
                        <a:rPr lang="de-DE" baseline="-25000" dirty="0" smtClean="0"/>
                        <a:t>Y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intrinsisch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y</a:t>
                      </a:r>
                      <a:r>
                        <a:rPr lang="de-DE" dirty="0" smtClean="0"/>
                        <a:t>-Wert des Bildhauptpunktes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</a:t>
                      </a:r>
                      <a:r>
                        <a:rPr lang="de-DE" baseline="-25000" dirty="0" err="1" smtClean="0"/>
                        <a:t>X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intrinsisch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Skalierungsfaktor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intrinsisch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Radialer Linsenfehlerkoeffizient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2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Line Segment </a:t>
            </a:r>
            <a:r>
              <a:rPr lang="de-DE" dirty="0" err="1" smtClean="0"/>
              <a:t>Detection</a:t>
            </a:r>
            <a:endParaRPr lang="de-DE" dirty="0"/>
          </a:p>
        </p:txBody>
      </p:sp>
      <p:pic>
        <p:nvPicPr>
          <p:cNvPr id="5" name="Bild 4" descr="hough-raw-seg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9" y="1144800"/>
            <a:ext cx="3903070" cy="5468400"/>
          </a:xfrm>
          <a:prstGeom prst="rect">
            <a:avLst/>
          </a:prstGeom>
        </p:spPr>
      </p:pic>
      <p:pic>
        <p:nvPicPr>
          <p:cNvPr id="6" name="Bild 5" descr="seg-ra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916741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LSWMS</a:t>
            </a:r>
            <a:endParaRPr lang="de-DE" dirty="0"/>
          </a:p>
        </p:txBody>
      </p:sp>
      <p:pic>
        <p:nvPicPr>
          <p:cNvPr id="4" name="Bild 3" descr="lsw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903593"/>
            <a:ext cx="8420100" cy="30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Door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pic>
        <p:nvPicPr>
          <p:cNvPr id="4" name="Bild 3" descr="seg-categoriz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144800"/>
            <a:ext cx="3916743" cy="5468400"/>
          </a:xfrm>
          <a:prstGeom prst="rect">
            <a:avLst/>
          </a:prstGeom>
        </p:spPr>
      </p:pic>
      <p:pic>
        <p:nvPicPr>
          <p:cNvPr id="6" name="Bild 5" descr="Bildschirmfoto 2014-01-28 um 16.46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62" y="1145145"/>
            <a:ext cx="3638544" cy="54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224</Words>
  <Application>Microsoft Macintosh PowerPoint</Application>
  <PresentationFormat>Bildschirmpräsentation (4:3)</PresentationFormat>
  <Paragraphs>93</Paragraphs>
  <Slides>28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Office-Design</vt:lpstr>
      <vt:lpstr>Door Tracked  Augmented Reality</vt:lpstr>
      <vt:lpstr>Kalibrierung</vt:lpstr>
      <vt:lpstr>Kalibrierung</vt:lpstr>
      <vt:lpstr>Kalibrierung</vt:lpstr>
      <vt:lpstr>Kalibrierung</vt:lpstr>
      <vt:lpstr>Kalibrierung</vt:lpstr>
      <vt:lpstr>Line Segment Detection</vt:lpstr>
      <vt:lpstr>LSWMS</vt:lpstr>
      <vt:lpstr>Door Detection</vt:lpstr>
      <vt:lpstr>MSAC</vt:lpstr>
      <vt:lpstr>Door Detection</vt:lpstr>
      <vt:lpstr>Door Detection</vt:lpstr>
      <vt:lpstr>Projektion</vt:lpstr>
      <vt:lpstr>Koordinatensysteme</vt:lpstr>
      <vt:lpstr>Koordinatensysteme</vt:lpstr>
      <vt:lpstr>Koordinatensysteme</vt:lpstr>
      <vt:lpstr>Projektionsmodell</vt:lpstr>
      <vt:lpstr>Pose Estimation</vt:lpstr>
      <vt:lpstr>Perspective-n-Point Problem (PnP)</vt:lpstr>
      <vt:lpstr>Definition des Objektmodells</vt:lpstr>
      <vt:lpstr>Probleme</vt:lpstr>
      <vt:lpstr>Pose Estimation Türe</vt:lpstr>
      <vt:lpstr>3D Darstellung</vt:lpstr>
      <vt:lpstr>Rendering Livebild</vt:lpstr>
      <vt:lpstr>Perspektivische Projektion</vt:lpstr>
      <vt:lpstr>Rendering 3D Model</vt:lpstr>
      <vt:lpstr>Demos</vt:lpstr>
      <vt:lpstr>Ende!</vt:lpstr>
    </vt:vector>
  </TitlesOfParts>
  <Company>n/a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Mato Ilic</dc:creator>
  <cp:lastModifiedBy>Mato Ilic</cp:lastModifiedBy>
  <cp:revision>36</cp:revision>
  <dcterms:created xsi:type="dcterms:W3CDTF">2014-01-15T17:38:02Z</dcterms:created>
  <dcterms:modified xsi:type="dcterms:W3CDTF">2014-01-30T09:02:16Z</dcterms:modified>
</cp:coreProperties>
</file>